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8" r:id="rId2"/>
    <p:sldId id="263" r:id="rId3"/>
    <p:sldId id="261" r:id="rId4"/>
    <p:sldId id="268" r:id="rId5"/>
    <p:sldId id="262" r:id="rId6"/>
    <p:sldId id="266" r:id="rId7"/>
    <p:sldId id="264" r:id="rId8"/>
    <p:sldId id="267" r:id="rId9"/>
    <p:sldId id="269" r:id="rId10"/>
    <p:sldId id="27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возрасту</a:t>
            </a:r>
            <a:endParaRPr lang="ru-RU" sz="16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4023666441880362"/>
          <c:y val="5.78369768683345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ср.возр - 46 лет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6743178102349364E-17"/>
                  <c:y val="-8.2893086194450308E-2"/>
                </c:manualLayout>
              </c:layout>
              <c:tx>
                <c:rich>
                  <a:bodyPr/>
                  <a:lstStyle/>
                  <a:p>
                    <a:fld id="{4D7B2C0B-FCAB-4A98-B2C7-2895F11B98DF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8BC-4890-87CA-EB27294A862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87139C04-A392-4B5A-BCB4-432E9EF552E5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8BC-4890-87CA-EB27294A8628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F3148FE-3902-4724-869A-7FB8E1E5DE03}" type="VALUE">
                      <a:rPr lang="en-US" sz="1100"/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8BC-4890-87CA-EB27294A862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E84FF06-6075-440E-917B-C9D6E3FF1353}" type="VALUE">
                      <a:rPr lang="en-US" sz="11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88BC-4890-87CA-EB27294A86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моложе 25 лет</c:v>
                </c:pt>
                <c:pt idx="1">
                  <c:v>25-35 лет</c:v>
                </c:pt>
                <c:pt idx="2">
                  <c:v>35-55 лет</c:v>
                </c:pt>
                <c:pt idx="3">
                  <c:v>55 и выше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29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BC-4890-87CA-EB27294A86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6818576"/>
        <c:axId val="96824400"/>
        <c:axId val="0"/>
      </c:bar3DChart>
      <c:catAx>
        <c:axId val="9681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6824400"/>
        <c:crosses val="autoZero"/>
        <c:auto val="1"/>
        <c:lblAlgn val="ctr"/>
        <c:lblOffset val="100"/>
        <c:noMultiLvlLbl val="0"/>
      </c:catAx>
      <c:valAx>
        <c:axId val="968244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9681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991645879440477"/>
          <c:y val="0.78815554648664188"/>
          <c:w val="0.40411563477375934"/>
          <c:h val="0.161199577435460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стажу</a:t>
            </a:r>
            <a:endParaRPr lang="ru-RU" sz="16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30365344972599023"/>
          <c:y val="7.87883584894819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0-5 лет</c:v>
                </c:pt>
                <c:pt idx="1">
                  <c:v>5-10 лет</c:v>
                </c:pt>
                <c:pt idx="2">
                  <c:v>10-20 лет</c:v>
                </c:pt>
                <c:pt idx="3">
                  <c:v>20 и выше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C9-4991-8B19-E8A962FA20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6818576"/>
        <c:axId val="96824400"/>
        <c:axId val="0"/>
      </c:bar3DChart>
      <c:catAx>
        <c:axId val="9681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6824400"/>
        <c:crosses val="autoZero"/>
        <c:auto val="1"/>
        <c:lblAlgn val="ctr"/>
        <c:lblOffset val="100"/>
        <c:noMultiLvlLbl val="0"/>
      </c:catAx>
      <c:valAx>
        <c:axId val="968244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96818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квалификационный уровень</a:t>
            </a:r>
            <a:endParaRPr lang="ru-RU" sz="16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5666905218065105"/>
          <c:y val="5.52713941380847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1944717847769032E-2"/>
          <c:y val="0.14073449803149607"/>
          <c:w val="0.9151386154855643"/>
          <c:h val="0.6899820374015748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высшая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0.00%</c:formatCode>
                <c:ptCount val="1"/>
                <c:pt idx="0">
                  <c:v>0.86109999999999998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AD-4946-9162-C597F04EDD8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первая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0.00%</c:formatCode>
                <c:ptCount val="1"/>
                <c:pt idx="0">
                  <c:v>0.86109999999999998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AD-4946-9162-C597F04EDD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404224"/>
        <c:axId val="9399232"/>
        <c:axId val="0"/>
      </c:bar3DChart>
      <c:catAx>
        <c:axId val="9404224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399232"/>
        <c:crosses val="autoZero"/>
        <c:auto val="1"/>
        <c:lblAlgn val="ctr"/>
        <c:lblOffset val="100"/>
        <c:noMultiLvlLbl val="0"/>
      </c:catAx>
      <c:valAx>
        <c:axId val="93992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940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3214D-9E54-4F6C-86D8-9790A120A27A}" type="datetimeFigureOut">
              <a:rPr lang="ru-RU" smtClean="0"/>
              <a:t>01.06.2023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E8830-4D7A-4C37-A8DB-23F4D8DBF8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552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81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BFA-1708-48D6-B052-2B62B16F01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A63A-2276-4EED-B446-FACA4B27C7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701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BFA-1708-48D6-B052-2B62B16F01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A63A-2276-4EED-B446-FACA4B27C7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524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3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08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6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15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69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23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77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31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BFA-1708-48D6-B052-2B62B16F01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A63A-2276-4EED-B446-FACA4B27C7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990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BFA-1708-48D6-B052-2B62B16F01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A63A-2276-4EED-B446-FACA4B27C7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103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39" indent="0">
              <a:buNone/>
              <a:defRPr sz="2667" b="1"/>
            </a:lvl2pPr>
            <a:lvl3pPr marL="1219080" indent="0">
              <a:buNone/>
              <a:defRPr sz="2400" b="1"/>
            </a:lvl3pPr>
            <a:lvl4pPr marL="1828618" indent="0">
              <a:buNone/>
              <a:defRPr sz="2133" b="1"/>
            </a:lvl4pPr>
            <a:lvl5pPr marL="2438158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5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3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BFA-1708-48D6-B052-2B62B16F01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A63A-2276-4EED-B446-FACA4B27C7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229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BFA-1708-48D6-B052-2B62B16F01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A63A-2276-4EED-B446-FACA4B27C7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405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BFA-1708-48D6-B052-2B62B16F01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A63A-2276-4EED-B446-FACA4B27C7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226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4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39" indent="0">
              <a:buNone/>
              <a:defRPr sz="1600"/>
            </a:lvl2pPr>
            <a:lvl3pPr marL="1219080" indent="0">
              <a:buNone/>
              <a:defRPr sz="1333"/>
            </a:lvl3pPr>
            <a:lvl4pPr marL="1828618" indent="0">
              <a:buNone/>
              <a:defRPr sz="1200"/>
            </a:lvl4pPr>
            <a:lvl5pPr marL="2438158" indent="0">
              <a:buNone/>
              <a:defRPr sz="1200"/>
            </a:lvl5pPr>
            <a:lvl6pPr marL="3047696" indent="0">
              <a:buNone/>
              <a:defRPr sz="1200"/>
            </a:lvl6pPr>
            <a:lvl7pPr marL="3657235" indent="0">
              <a:buNone/>
              <a:defRPr sz="1200"/>
            </a:lvl7pPr>
            <a:lvl8pPr marL="4266773" indent="0">
              <a:buNone/>
              <a:defRPr sz="1200"/>
            </a:lvl8pPr>
            <a:lvl9pPr marL="4876313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BFA-1708-48D6-B052-2B62B16F01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A63A-2276-4EED-B446-FACA4B27C7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718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39" indent="0">
              <a:buNone/>
              <a:defRPr sz="3733"/>
            </a:lvl2pPr>
            <a:lvl3pPr marL="1219080" indent="0">
              <a:buNone/>
              <a:defRPr sz="3200"/>
            </a:lvl3pPr>
            <a:lvl4pPr marL="1828618" indent="0">
              <a:buNone/>
              <a:defRPr sz="2667"/>
            </a:lvl4pPr>
            <a:lvl5pPr marL="2438158" indent="0">
              <a:buNone/>
              <a:defRPr sz="2667"/>
            </a:lvl5pPr>
            <a:lvl6pPr marL="3047696" indent="0">
              <a:buNone/>
              <a:defRPr sz="2667"/>
            </a:lvl6pPr>
            <a:lvl7pPr marL="3657235" indent="0">
              <a:buNone/>
              <a:defRPr sz="2667"/>
            </a:lvl7pPr>
            <a:lvl8pPr marL="4266773" indent="0">
              <a:buNone/>
              <a:defRPr sz="2667"/>
            </a:lvl8pPr>
            <a:lvl9pPr marL="4876313" indent="0">
              <a:buNone/>
              <a:defRPr sz="2667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93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39" indent="0">
              <a:buNone/>
              <a:defRPr sz="1600"/>
            </a:lvl2pPr>
            <a:lvl3pPr marL="1219080" indent="0">
              <a:buNone/>
              <a:defRPr sz="1333"/>
            </a:lvl3pPr>
            <a:lvl4pPr marL="1828618" indent="0">
              <a:buNone/>
              <a:defRPr sz="1200"/>
            </a:lvl4pPr>
            <a:lvl5pPr marL="2438158" indent="0">
              <a:buNone/>
              <a:defRPr sz="1200"/>
            </a:lvl5pPr>
            <a:lvl6pPr marL="3047696" indent="0">
              <a:buNone/>
              <a:defRPr sz="1200"/>
            </a:lvl6pPr>
            <a:lvl7pPr marL="3657235" indent="0">
              <a:buNone/>
              <a:defRPr sz="1200"/>
            </a:lvl7pPr>
            <a:lvl8pPr marL="4266773" indent="0">
              <a:buNone/>
              <a:defRPr sz="1200"/>
            </a:lvl8pPr>
            <a:lvl9pPr marL="4876313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BFA-1708-48D6-B052-2B62B16F01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A63A-2276-4EED-B446-FACA4B27C7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388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BFA-1708-48D6-B052-2B62B16F01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A63A-2276-4EED-B446-FACA4B27C7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77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1FBFA-1708-48D6-B052-2B62B16F01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A63A-2276-4EED-B446-FACA4B27C7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134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1434" tIns="45717" rIns="91434" bIns="4571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080"/>
            <a:fld id="{CCB1FBFA-1708-48D6-B052-2B62B16F01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080"/>
              <a:t>01.06.2023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08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080"/>
            <a:fld id="{4181A63A-2276-4EED-B446-FACA4B27C7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08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42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08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55" indent="-457155" algn="l" defTabSz="1219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02" indent="-380962" algn="l" defTabSz="121908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9" indent="-304768" algn="l" defTabSz="1219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387" indent="-304768" algn="l" defTabSz="12190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926" indent="-304768" algn="l" defTabSz="121908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464" indent="-304768" algn="l" defTabSz="1219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005" indent="-304768" algn="l" defTabSz="1219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544" indent="-304768" algn="l" defTabSz="1219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082" indent="-304768" algn="l" defTabSz="1219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39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80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18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58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96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35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73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13" algn="l" defTabSz="121908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13" Type="http://schemas.openxmlformats.org/officeDocument/2006/relationships/image" Target="../media/image26.jpeg"/><Relationship Id="rId18" Type="http://schemas.openxmlformats.org/officeDocument/2006/relationships/image" Target="../media/image29.jpeg"/><Relationship Id="rId3" Type="http://schemas.openxmlformats.org/officeDocument/2006/relationships/oleObject" Target="../embeddings/oleObject1.bin"/><Relationship Id="rId21" Type="http://schemas.openxmlformats.org/officeDocument/2006/relationships/image" Target="../media/image32.jpg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5.jpeg"/><Relationship Id="rId17" Type="http://schemas.openxmlformats.org/officeDocument/2006/relationships/image" Target="../media/image23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.bin"/><Relationship Id="rId20" Type="http://schemas.openxmlformats.org/officeDocument/2006/relationships/image" Target="../media/image31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emf"/><Relationship Id="rId11" Type="http://schemas.openxmlformats.org/officeDocument/2006/relationships/image" Target="../media/image24.png"/><Relationship Id="rId5" Type="http://schemas.openxmlformats.org/officeDocument/2006/relationships/oleObject" Target="../embeddings/oleObject2.bin"/><Relationship Id="rId15" Type="http://schemas.openxmlformats.org/officeDocument/2006/relationships/image" Target="../media/image28.jpeg"/><Relationship Id="rId10" Type="http://schemas.openxmlformats.org/officeDocument/2006/relationships/image" Target="../media/image22.emf"/><Relationship Id="rId19" Type="http://schemas.openxmlformats.org/officeDocument/2006/relationships/image" Target="../media/image30.png"/><Relationship Id="rId4" Type="http://schemas.openxmlformats.org/officeDocument/2006/relationships/image" Target="../media/image19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4.pn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38.png"/><Relationship Id="rId4" Type="http://schemas.openxmlformats.org/officeDocument/2006/relationships/hyperlink" Target="https://edu.tatar.ru/buinsk/lic-int/sch/page5130674.htm" TargetMode="External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651130"/>
          </a:xfrm>
        </p:spPr>
        <p:txBody>
          <a:bodyPr>
            <a:normAutofit fontScale="85000" lnSpcReduction="20000"/>
          </a:bodyPr>
          <a:lstStyle/>
          <a:p>
            <a:pPr algn="ctr" defTabSz="1219166">
              <a:buNone/>
              <a:defRPr/>
            </a:pPr>
            <a:endParaRPr lang="ru-RU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667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Реализация Дорожной карты </a:t>
            </a:r>
            <a:r>
              <a:rPr lang="ru-RU" sz="2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системе наставничества </a:t>
            </a:r>
            <a:endParaRPr lang="ru-RU" sz="2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педагогических </a:t>
            </a:r>
            <a:r>
              <a:rPr lang="ru-RU" sz="2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работников </a:t>
            </a:r>
            <a:r>
              <a:rPr lang="ru-RU" sz="2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образовательной организации</a:t>
            </a:r>
          </a:p>
          <a:p>
            <a:pPr algn="ctr">
              <a:spcBef>
                <a:spcPts val="0"/>
              </a:spcBef>
              <a:buNone/>
              <a:defRPr/>
            </a:pPr>
            <a:endParaRPr lang="ru-RU" sz="15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  <a:defRPr/>
            </a:pPr>
            <a:r>
              <a:rPr lang="ru-RU" sz="1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</a:t>
            </a:r>
            <a:r>
              <a:rPr lang="ru-RU" sz="1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в рамках курсов повышения квалификации ГАОУ ДПО «ИРО РТ</a:t>
            </a:r>
            <a:r>
              <a:rPr lang="ru-RU" sz="1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>
              <a:spcBef>
                <a:spcPts val="0"/>
              </a:spcBef>
              <a:buNone/>
              <a:defRPr/>
            </a:pPr>
            <a:r>
              <a:rPr lang="ru-RU" sz="1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Педагогическое наставничество: образовательный </a:t>
            </a:r>
            <a:r>
              <a:rPr lang="ru-RU" sz="15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</a:t>
            </a:r>
            <a:r>
              <a:rPr lang="ru-RU" sz="1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 реализации целевой модели наставничества</a:t>
            </a:r>
            <a:r>
              <a:rPr lang="ru-RU" sz="1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  <a:defRPr/>
            </a:pPr>
            <a:endParaRPr lang="ru-RU" sz="1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  <a:defRPr/>
            </a:pPr>
            <a:endParaRPr lang="ru-RU" sz="1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  <a:defRPr/>
            </a:pPr>
            <a:endParaRPr lang="ru-RU" sz="2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spcBef>
                <a:spcPts val="0"/>
              </a:spcBef>
              <a:buNone/>
              <a:defRPr/>
            </a:pPr>
            <a:endParaRPr lang="ru-RU" sz="2800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spcBef>
                <a:spcPts val="0"/>
              </a:spcBef>
              <a:buNone/>
              <a:defRPr/>
            </a:pPr>
            <a:endParaRPr lang="ru-RU" sz="2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  <a:buNone/>
              <a:defRPr/>
            </a:pP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  <a:buNone/>
              <a:defRPr/>
            </a:pPr>
            <a:r>
              <a:rPr lang="ru-RU" sz="13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Абзалов</a:t>
            </a:r>
            <a:r>
              <a:rPr lang="ru-RU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Илнар</a:t>
            </a:r>
            <a:r>
              <a:rPr lang="ru-RU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Искандерович</a:t>
            </a:r>
            <a:r>
              <a:rPr lang="ru-RU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13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  <a:buNone/>
              <a:defRPr/>
            </a:pP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директор </a:t>
            </a:r>
            <a:r>
              <a:rPr lang="ru-RU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лицея-интерната</a:t>
            </a:r>
          </a:p>
          <a:p>
            <a:pPr algn="r">
              <a:spcBef>
                <a:spcPts val="0"/>
              </a:spcBef>
              <a:buNone/>
              <a:defRPr/>
            </a:pPr>
            <a:r>
              <a:rPr lang="ru-RU" sz="13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Зайнуллина</a:t>
            </a:r>
            <a:r>
              <a:rPr lang="ru-RU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Гульнара </a:t>
            </a:r>
            <a:r>
              <a:rPr lang="ru-RU" sz="13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Данисовна</a:t>
            </a:r>
            <a:endParaRPr lang="ru-RU" sz="13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  <a:buNone/>
              <a:defRPr/>
            </a:pPr>
            <a:r>
              <a:rPr lang="ru-RU" sz="13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зам.директора</a:t>
            </a:r>
            <a:r>
              <a:rPr lang="ru-RU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НМР</a:t>
            </a:r>
          </a:p>
          <a:p>
            <a:pPr algn="r">
              <a:spcBef>
                <a:spcPts val="0"/>
              </a:spcBef>
              <a:buNone/>
              <a:defRPr/>
            </a:pPr>
            <a:r>
              <a:rPr lang="ru-RU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Крашенинникова Алсу </a:t>
            </a:r>
            <a:r>
              <a:rPr lang="ru-RU" sz="13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Мансуровна</a:t>
            </a:r>
            <a:endParaRPr lang="ru-RU" sz="13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  <a:buNone/>
              <a:defRPr/>
            </a:pPr>
            <a:r>
              <a:rPr lang="ru-RU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рук. ШМО педагогов-наставников</a:t>
            </a:r>
            <a:endParaRPr lang="ru-RU" sz="13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19.05.2023 </a:t>
            </a:r>
            <a:r>
              <a:rPr lang="ru-RU" sz="1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05331"/>
            <a:ext cx="12192000" cy="46166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defTabSz="1219170"/>
            <a:r>
              <a:rPr lang="ru-RU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Лицей – интернат (школа для одаренных детей) г.Буинска Республики Татарстан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206" y="341908"/>
            <a:ext cx="1335140" cy="1268078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 noGrp="1"/>
          </p:cNvSpPr>
          <p:nvPr>
            <p:ph type="title"/>
          </p:nvPr>
        </p:nvSpPr>
        <p:spPr>
          <a:xfrm>
            <a:off x="442546" y="125168"/>
            <a:ext cx="109728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1600" b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 </a:t>
            </a:r>
            <a:br>
              <a:rPr lang="ru-RU" altLang="ru-RU" sz="1600" b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b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«Лицей-интернат (школа для одаренных детей) г. Буинска Республики Татарстан» </a:t>
            </a:r>
            <a:br>
              <a:rPr lang="ru-RU" altLang="ru-RU" sz="1600" b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6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37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138" y="997742"/>
            <a:ext cx="7631723" cy="5022707"/>
          </a:xfrm>
          <a:prstGeom prst="rect">
            <a:avLst/>
          </a:prstGeom>
        </p:spPr>
      </p:pic>
      <p:sp>
        <p:nvSpPr>
          <p:cNvPr id="5" name="Заголовок 9"/>
          <p:cNvSpPr>
            <a:spLocks noGrp="1"/>
          </p:cNvSpPr>
          <p:nvPr>
            <p:ph type="title"/>
          </p:nvPr>
        </p:nvSpPr>
        <p:spPr>
          <a:xfrm>
            <a:off x="172916" y="0"/>
            <a:ext cx="12019084" cy="780440"/>
          </a:xfrm>
        </p:spPr>
        <p:txBody>
          <a:bodyPr>
            <a:normAutofit/>
          </a:bodyPr>
          <a:lstStyle/>
          <a:p>
            <a:r>
              <a:rPr lang="ru-RU" alt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Немного из истории…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405331"/>
            <a:ext cx="12192000" cy="46166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defTabSz="1219170"/>
            <a:r>
              <a:rPr lang="ru-RU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Лицей – интернат (школа для одаренных детей) г.Буинска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160643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365" y="1221638"/>
            <a:ext cx="3877392" cy="2328874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868449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Оснащенность кабинетов после капитального ремонта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353" y="1221638"/>
            <a:ext cx="3932261" cy="23349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5984" y="1197252"/>
            <a:ext cx="3523793" cy="23532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365" y="3706203"/>
            <a:ext cx="3810330" cy="26154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5209" y="3706203"/>
            <a:ext cx="3932261" cy="261541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5984" y="3706203"/>
            <a:ext cx="3529890" cy="26032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6405331"/>
            <a:ext cx="12192000" cy="46166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defTabSz="1219170"/>
            <a:r>
              <a:rPr lang="ru-RU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Лицей – интернат (школа для одаренных детей) г.Буинска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1541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389" y="1219482"/>
            <a:ext cx="3655748" cy="2209518"/>
          </a:xfrm>
          <a:prstGeom prst="rect">
            <a:avLst/>
          </a:prstGeom>
        </p:spPr>
      </p:pic>
      <p:graphicFrame>
        <p:nvGraphicFramePr>
          <p:cNvPr id="6" name="Диаграмма 5"/>
          <p:cNvGraphicFramePr/>
          <p:nvPr>
            <p:extLst/>
          </p:nvPr>
        </p:nvGraphicFramePr>
        <p:xfrm>
          <a:off x="4252779" y="1343073"/>
          <a:ext cx="4126290" cy="3785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/>
          </p:nvPr>
        </p:nvGraphicFramePr>
        <p:xfrm>
          <a:off x="8071338" y="107694"/>
          <a:ext cx="3316031" cy="3498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>
            <p:extLst/>
          </p:nvPr>
        </p:nvGraphicFramePr>
        <p:xfrm>
          <a:off x="8598877" y="3431992"/>
          <a:ext cx="2994506" cy="2760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" t="8974" r="4279" b="1538"/>
          <a:stretch/>
        </p:blipFill>
        <p:spPr>
          <a:xfrm>
            <a:off x="435294" y="3855385"/>
            <a:ext cx="3661843" cy="2329960"/>
          </a:xfrm>
          <a:prstGeom prst="rect">
            <a:avLst/>
          </a:prstGeom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-1037493" y="33487"/>
            <a:ext cx="12019084" cy="1143000"/>
          </a:xfrm>
        </p:spPr>
        <p:txBody>
          <a:bodyPr>
            <a:normAutofit/>
          </a:bodyPr>
          <a:lstStyle/>
          <a:p>
            <a:r>
              <a:rPr lang="ru-RU" alt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Кадровый состав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6405331"/>
            <a:ext cx="12192000" cy="46166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defTabSz="1219170"/>
            <a:r>
              <a:rPr lang="ru-RU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Лицей – интернат (школа для одаренных детей) г.Буинска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65819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0887" y="929562"/>
            <a:ext cx="3775229" cy="20384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-973" t="-1" b="408"/>
          <a:stretch/>
        </p:blipFill>
        <p:spPr>
          <a:xfrm>
            <a:off x="3920841" y="920445"/>
            <a:ext cx="4027630" cy="2038441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 noGrp="1"/>
          </p:cNvSpPr>
          <p:nvPr>
            <p:ph type="title"/>
          </p:nvPr>
        </p:nvSpPr>
        <p:spPr>
          <a:xfrm>
            <a:off x="671875" y="121366"/>
            <a:ext cx="10972800" cy="911566"/>
          </a:xfrm>
          <a:prstGeom prst="rect">
            <a:avLst/>
          </a:prstGeom>
        </p:spPr>
        <p:txBody>
          <a:bodyPr vert="horz" lIns="91434" tIns="45717" rIns="91434" bIns="45717" rtlCol="0" anchor="ctr">
            <a:normAutofit/>
          </a:bodyPr>
          <a:lstStyle>
            <a:lvl1pPr algn="ctr" defTabSz="121908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опыта наставнической деятельности в лицее-интернате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50" y="929562"/>
            <a:ext cx="3083175" cy="205545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705040" y="3019953"/>
            <a:ext cx="32159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НАСТАВНИЧЕСТВО - ЭФФЕКТИВНЫЙ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АДАПТАЦИИ МОЛОДЫХ  СПЕЦИАЛИСТОВ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49" y="3633821"/>
            <a:ext cx="3083175" cy="2312382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705040" y="5930916"/>
            <a:ext cx="32823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НАСТАВНИЧЕСТВО – ФОРМА САМОАНАЛИЗА ПЕДАГОГА-НАСТАВНИКА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848424" y="3041553"/>
            <a:ext cx="38289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НАСТАВНИЧЕСТВО -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РАННЯЯ ПРОФИЛИЗАЦИЯ </a:t>
            </a:r>
            <a:endParaRPr lang="ru-RU" sz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SKILLS,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JUNIOR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SKILLS, 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BABY SKILLS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44227" y="3029620"/>
            <a:ext cx="3500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</a:t>
            </a:r>
            <a:r>
              <a:rPr lang="tt-RU" sz="1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«УНИВЕРСИТЕТА ТАЛАНТОВ»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994611" y="5946203"/>
            <a:ext cx="21036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 - ПСИХОЛОГ  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33665" y="5977115"/>
            <a:ext cx="2638030" cy="3361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НАСТАВНИК-РОДИТЕЛЬ-УЧЕНИК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68240" y="5974665"/>
            <a:ext cx="1802738" cy="3361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НАСТАВНИК-УЧЕНИК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/>
          <a:srcRect l="28978" t="9310" r="18179" b="6864"/>
          <a:stretch/>
        </p:blipFill>
        <p:spPr>
          <a:xfrm>
            <a:off x="4406482" y="3598819"/>
            <a:ext cx="2253608" cy="238238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56158" y="3515502"/>
            <a:ext cx="1804944" cy="240659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9214" y="4081105"/>
            <a:ext cx="2837820" cy="189188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1001" y="1377108"/>
            <a:ext cx="2375586" cy="159727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0" y="6405331"/>
            <a:ext cx="12192000" cy="46166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defTabSz="1219170"/>
            <a:r>
              <a:rPr lang="ru-RU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Лицей – интернат (школа для одаренных детей) г.Буинска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73257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8522" y="269893"/>
            <a:ext cx="100556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Участие в мероприятиях по наставничеству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1189662"/>
              </p:ext>
            </p:extLst>
          </p:nvPr>
        </p:nvGraphicFramePr>
        <p:xfrm>
          <a:off x="278919" y="413914"/>
          <a:ext cx="1631217" cy="2308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2" name="Acrobat Document" r:id="rId3" imgW="5667198" imgH="8020037" progId="Acrobat.Document.DC">
                  <p:embed/>
                </p:oleObj>
              </mc:Choice>
              <mc:Fallback>
                <p:oleObj name="Acrobat Document" r:id="rId3" imgW="5667198" imgH="8020037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8919" y="413914"/>
                        <a:ext cx="1631217" cy="23081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572140"/>
              </p:ext>
            </p:extLst>
          </p:nvPr>
        </p:nvGraphicFramePr>
        <p:xfrm>
          <a:off x="312800" y="1651887"/>
          <a:ext cx="1618273" cy="2289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3" name="Acrobat Document" r:id="rId5" imgW="5667198" imgH="8020037" progId="Acrobat.Document.DC">
                  <p:embed/>
                </p:oleObj>
              </mc:Choice>
              <mc:Fallback>
                <p:oleObj name="Acrobat Document" r:id="rId5" imgW="5667198" imgH="8020037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2800" y="1651887"/>
                        <a:ext cx="1618273" cy="2289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646464"/>
              </p:ext>
            </p:extLst>
          </p:nvPr>
        </p:nvGraphicFramePr>
        <p:xfrm>
          <a:off x="318752" y="2888185"/>
          <a:ext cx="1618273" cy="2289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4" name="Acrobat Document" r:id="rId7" imgW="5667198" imgH="8020037" progId="Acrobat.Document.DC">
                  <p:embed/>
                </p:oleObj>
              </mc:Choice>
              <mc:Fallback>
                <p:oleObj name="Acrobat Document" r:id="rId7" imgW="5667198" imgH="8020037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8752" y="2888185"/>
                        <a:ext cx="1618273" cy="2289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9618252"/>
              </p:ext>
            </p:extLst>
          </p:nvPr>
        </p:nvGraphicFramePr>
        <p:xfrm>
          <a:off x="2220076" y="1064771"/>
          <a:ext cx="2594277" cy="1835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" name="Acrobat Document" r:id="rId9" imgW="8010283" imgH="5667233" progId="Acrobat.Document.DC">
                  <p:embed/>
                </p:oleObj>
              </mc:Choice>
              <mc:Fallback>
                <p:oleObj name="Acrobat Document" r:id="rId9" imgW="8010283" imgH="5667233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20076" y="1064771"/>
                        <a:ext cx="2594277" cy="1835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1"/>
          <a:srcRect l="2" t="31413" r="-115" b="37812"/>
          <a:stretch/>
        </p:blipFill>
        <p:spPr>
          <a:xfrm>
            <a:off x="2356491" y="2302226"/>
            <a:ext cx="2352604" cy="161033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076" y="3522824"/>
            <a:ext cx="2673625" cy="189034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168" y="4515476"/>
            <a:ext cx="2414490" cy="170712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629" y="1064771"/>
            <a:ext cx="2673625" cy="189034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063" y="2239632"/>
            <a:ext cx="2619072" cy="1851775"/>
          </a:xfrm>
          <a:prstGeom prst="rect">
            <a:avLst/>
          </a:prstGeom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3417753"/>
              </p:ext>
            </p:extLst>
          </p:nvPr>
        </p:nvGraphicFramePr>
        <p:xfrm>
          <a:off x="385293" y="4104370"/>
          <a:ext cx="1566859" cy="2217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" name="Acrobat Document" r:id="rId16" imgW="5667198" imgH="8020037" progId="Acrobat.Document.DC">
                  <p:embed/>
                </p:oleObj>
              </mc:Choice>
              <mc:Fallback>
                <p:oleObj name="Acrobat Document" r:id="rId16" imgW="5667198" imgH="8020037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85293" y="4104370"/>
                        <a:ext cx="1566859" cy="2217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802" y="3083799"/>
            <a:ext cx="2344342" cy="16575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0" y="6405331"/>
            <a:ext cx="12192000" cy="46166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defTabSz="1219170"/>
            <a:r>
              <a:rPr lang="ru-RU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Лицей – интернат (школа для одаренных детей) г.Буинска Республики Татарстан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044001" y="4563160"/>
            <a:ext cx="2868155" cy="16125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255203" y="3917309"/>
            <a:ext cx="3100545" cy="232540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260" y="1568007"/>
            <a:ext cx="3129707" cy="2347280"/>
          </a:xfrm>
          <a:prstGeom prst="rect">
            <a:avLst/>
          </a:prstGeom>
        </p:spPr>
      </p:pic>
      <p:sp>
        <p:nvSpPr>
          <p:cNvPr id="19" name="Прямоугольник 3"/>
          <p:cNvSpPr>
            <a:spLocks noChangeArrowheads="1"/>
          </p:cNvSpPr>
          <p:nvPr/>
        </p:nvSpPr>
        <p:spPr bwMode="auto">
          <a:xfrm>
            <a:off x="8255203" y="747501"/>
            <a:ext cx="28147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республиканская научно-методическая конференция педагогов</a:t>
            </a:r>
          </a:p>
        </p:txBody>
      </p:sp>
      <p:sp>
        <p:nvSpPr>
          <p:cNvPr id="20" name="Прямоугольник 4"/>
          <p:cNvSpPr>
            <a:spLocks noChangeArrowheads="1"/>
          </p:cNvSpPr>
          <p:nvPr/>
        </p:nvSpPr>
        <p:spPr bwMode="auto">
          <a:xfrm>
            <a:off x="7696135" y="1148244"/>
            <a:ext cx="42179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«Инновации и традиции в современном образовании</a:t>
            </a:r>
            <a:r>
              <a:rPr lang="ru-RU" alt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марта 2023 г.</a:t>
            </a:r>
            <a:endParaRPr lang="ru-RU" alt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74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799" y="146801"/>
            <a:ext cx="100556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Документы по системе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наставничества 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педагогических работников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сайте лицея-интерната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24348" t="11661" r="24542" b="4070"/>
          <a:stretch/>
        </p:blipFill>
        <p:spPr>
          <a:xfrm>
            <a:off x="304799" y="1262961"/>
            <a:ext cx="5549154" cy="5146630"/>
          </a:xfrm>
          <a:prstGeom prst="rect">
            <a:avLst/>
          </a:prstGeom>
        </p:spPr>
      </p:pic>
      <p:sp>
        <p:nvSpPr>
          <p:cNvPr id="6" name="Стрелка вверх 5"/>
          <p:cNvSpPr/>
          <p:nvPr/>
        </p:nvSpPr>
        <p:spPr>
          <a:xfrm>
            <a:off x="782516" y="4862146"/>
            <a:ext cx="149469" cy="861646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04799" y="6409591"/>
            <a:ext cx="5511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edu.tatar.ru/buinsk/lic-int/sch/page5130674.htm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8035413"/>
              </p:ext>
            </p:extLst>
          </p:nvPr>
        </p:nvGraphicFramePr>
        <p:xfrm>
          <a:off x="5934664" y="1216627"/>
          <a:ext cx="1959445" cy="276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Acrobat Document" r:id="rId5" imgW="5667198" imgH="8010306" progId="Acrobat.Document.DC">
                  <p:embed/>
                </p:oleObj>
              </mc:Choice>
              <mc:Fallback>
                <p:oleObj name="Acrobat Document" r:id="rId5" imgW="5667198" imgH="8010306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34664" y="1216627"/>
                        <a:ext cx="1959445" cy="2769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/>
          <a:srcRect l="43007" t="11997" r="26277" b="13570"/>
          <a:stretch/>
        </p:blipFill>
        <p:spPr>
          <a:xfrm>
            <a:off x="7935621" y="1216627"/>
            <a:ext cx="2027280" cy="276341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/>
          <a:srcRect l="23116" t="18927" r="21107" b="11867"/>
          <a:stretch/>
        </p:blipFill>
        <p:spPr>
          <a:xfrm>
            <a:off x="6528068" y="4148404"/>
            <a:ext cx="3279947" cy="228913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/>
          <a:srcRect l="40883" t="12635" r="26101" b="5313"/>
          <a:stretch/>
        </p:blipFill>
        <p:spPr>
          <a:xfrm>
            <a:off x="4383990" y="3686919"/>
            <a:ext cx="1947680" cy="272267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0"/>
          <a:srcRect l="51698" t="12239" r="35346" b="27801"/>
          <a:stretch/>
        </p:blipFill>
        <p:spPr>
          <a:xfrm>
            <a:off x="10004413" y="1100908"/>
            <a:ext cx="2127224" cy="553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55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21113" t="19596" r="20756" b="7866"/>
          <a:stretch/>
        </p:blipFill>
        <p:spPr>
          <a:xfrm>
            <a:off x="4177554" y="3684245"/>
            <a:ext cx="4399084" cy="3087728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1005" t="18261" r="20642" b="9667"/>
          <a:stretch/>
        </p:blipFill>
        <p:spPr>
          <a:xfrm>
            <a:off x="237392" y="714046"/>
            <a:ext cx="4629690" cy="3216508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00636" y="181119"/>
            <a:ext cx="10972800" cy="523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Содержание Дорожной карты на 2022-2023 учебный год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21150" t="17391" r="20762" b="9798"/>
          <a:stretch/>
        </p:blipFill>
        <p:spPr>
          <a:xfrm>
            <a:off x="7124695" y="714046"/>
            <a:ext cx="4589529" cy="323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89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742" y="1179759"/>
            <a:ext cx="9050132" cy="54059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5703" t="38450" r="50000" b="1701"/>
          <a:stretch/>
        </p:blipFill>
        <p:spPr>
          <a:xfrm>
            <a:off x="7032104" y="1412776"/>
            <a:ext cx="1584176" cy="12039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3431" y="83052"/>
            <a:ext cx="1199856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Наставничество - неотъемлемый элемент кадровой политики, ключевая часть корпоративного обучения </a:t>
            </a:r>
          </a:p>
          <a:p>
            <a:pPr algn="ctr"/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73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5720" y="2348881"/>
            <a:ext cx="8712968" cy="405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200"/>
              </a:spcAft>
            </a:pPr>
            <a:endParaRPr lang="ru-RU" sz="2800" b="1" i="1" dirty="0">
              <a:solidFill>
                <a:srgbClr val="C00000"/>
              </a:solidFill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endParaRPr lang="ru-RU" sz="2800" b="1" i="1" dirty="0">
              <a:solidFill>
                <a:srgbClr val="C00000"/>
              </a:solidFill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endParaRPr lang="ru-RU" sz="2800" b="1" i="1" dirty="0">
              <a:solidFill>
                <a:srgbClr val="C00000"/>
              </a:solidFill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endParaRPr lang="ru-RU" sz="2800" b="1" i="1" dirty="0">
              <a:solidFill>
                <a:srgbClr val="C00000"/>
              </a:solidFill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endParaRPr lang="ru-RU" sz="2800" b="1" i="1" dirty="0">
              <a:solidFill>
                <a:srgbClr val="C00000"/>
              </a:solidFill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endParaRPr lang="ru-RU" sz="3200" b="1" i="1" dirty="0">
              <a:solidFill>
                <a:srgbClr val="C00000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43472" y="574276"/>
            <a:ext cx="914501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не может по-настоящему усовершенствоваться, если не помогает усовершенствоваться другим.</a:t>
            </a:r>
          </a:p>
          <a:p>
            <a:pPr algn="ctr"/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" name="Picture 2" descr="https://avatars.mds.yandex.net/get-zen_doc/1711960/pub_5e01ee9d42b03d00ad8c73ef_5e01ef6faad43600b186b37b/scale_120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EFEA"/>
              </a:clrFrom>
              <a:clrTo>
                <a:srgbClr val="FEEF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546" y="1759316"/>
            <a:ext cx="7832871" cy="440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48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1352</TotalTime>
  <Words>279</Words>
  <Application>Microsoft Office PowerPoint</Application>
  <PresentationFormat>Широкоэкранный</PresentationFormat>
  <Paragraphs>60</Paragraphs>
  <Slides>10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1_Тема Office</vt:lpstr>
      <vt:lpstr>Acrobat Document</vt:lpstr>
      <vt:lpstr>Муниципальное бюджетное общеобразовательное учреждение  «Лицей-интернат (школа для одаренных детей) г. Буинска Республики Татарстан»  </vt:lpstr>
      <vt:lpstr>Немного из истории…</vt:lpstr>
      <vt:lpstr>Оснащенность кабинетов после капитального ремонта</vt:lpstr>
      <vt:lpstr>Кадровый состав</vt:lpstr>
      <vt:lpstr>Из опыта наставнической деятельности в лицее-интернате</vt:lpstr>
      <vt:lpstr>Презентация PowerPoint</vt:lpstr>
      <vt:lpstr>Презентация PowerPoint</vt:lpstr>
      <vt:lpstr>Содержание Дорожной карты на 2022-2023 учебный год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54</cp:revision>
  <dcterms:created xsi:type="dcterms:W3CDTF">2023-05-11T10:54:38Z</dcterms:created>
  <dcterms:modified xsi:type="dcterms:W3CDTF">2023-06-01T06:36:39Z</dcterms:modified>
</cp:coreProperties>
</file>